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86" r:id="rId2"/>
    <p:sldId id="25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ward Doxey" initials="ED" lastIdx="1" clrIdx="0">
    <p:extLst>
      <p:ext uri="{19B8F6BF-5375-455C-9EA6-DF929625EA0E}">
        <p15:presenceInfo xmlns:p15="http://schemas.microsoft.com/office/powerpoint/2012/main" userId="S-1-5-21-226508970-3071066648-2496781527-172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C2C"/>
    <a:srgbClr val="FF40FF"/>
    <a:srgbClr val="FF00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40"/>
    <p:restoredTop sz="86422"/>
  </p:normalViewPr>
  <p:slideViewPr>
    <p:cSldViewPr snapToObjects="1">
      <p:cViewPr varScale="1">
        <p:scale>
          <a:sx n="89" d="100"/>
          <a:sy n="89" d="100"/>
        </p:scale>
        <p:origin x="547" y="72"/>
      </p:cViewPr>
      <p:guideLst/>
    </p:cSldViewPr>
  </p:slideViewPr>
  <p:outlineViewPr>
    <p:cViewPr>
      <p:scale>
        <a:sx n="33" d="100"/>
        <a:sy n="33" d="100"/>
      </p:scale>
      <p:origin x="0" y="-28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21" d="100"/>
          <a:sy n="121" d="100"/>
        </p:scale>
        <p:origin x="386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87C1157E-F41D-D748-8B69-7140BA26C9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C732F0C-C3BE-9347-8A3D-93C7DD35FC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C103C-0C00-5144-B134-6065E402762D}" type="datetime1">
              <a:rPr lang="en-GB" smtClean="0"/>
              <a:t>11/09/2020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1B9C81F-45DF-3942-B5BB-AFF6409293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4C535E9-87A8-4E42-A7E7-ECCB491EE7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B2214-6F48-7B47-BA9F-4377B0ABE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634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7CFCD-DFD6-F34D-95F2-86875A23819B}" type="datetime1">
              <a:rPr lang="en-GB" smtClean="0"/>
              <a:t>11/09/2020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5C6A4-13EB-334F-862B-598CD5A98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6307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F4EBAA-2F39-3941-B36E-6CA80D201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1080000"/>
            <a:ext cx="10080000" cy="23760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2C2C2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8D30EB3-3F40-D64C-A1AD-1D8CF2EDB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" y="3600000"/>
            <a:ext cx="10080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2C2C2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5EF9E7C-27BF-0B47-97CE-96E21ED0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20003F6-9FA2-F04E-AA53-1C0C7743172A}" type="datetime1">
              <a:rPr lang="en-GB" smtClean="0"/>
              <a:pPr/>
              <a:t>11/09/2020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44A26B7-A7B8-0043-9B2B-84EB56AD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AAF09BA4-C874-394D-BD6F-A467115F6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="" xmlns:a16="http://schemas.microsoft.com/office/drawing/2014/main" id="{D8AC70F3-85B6-F946-A3C7-59F302B3616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800" y="504000"/>
            <a:ext cx="1332000" cy="4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908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F4EBAA-2F39-3941-B36E-6CA80D201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1080000"/>
            <a:ext cx="10080000" cy="23760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8D30EB3-3F40-D64C-A1AD-1D8CF2EDB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" y="3600000"/>
            <a:ext cx="10080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5EF9E7C-27BF-0B47-97CE-96E21ED0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03F6-9FA2-F04E-AA53-1C0C7743172A}" type="datetime1">
              <a:rPr lang="en-GB" smtClean="0"/>
              <a:t>11/09/2020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44A26B7-A7B8-0043-9B2B-84EB56AD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2670887-57E7-3A43-BB1A-5812E952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72196FCD-AF99-A040-BFB2-5769EE97611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800" y="504000"/>
            <a:ext cx="1332000" cy="4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346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1DCAF7-AA06-1040-B1E0-8E15D9C51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F5B501-CBFE-104D-BB25-66D22875F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404000"/>
            <a:ext cx="10800000" cy="4752000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8985F08-8E72-9148-82A1-2C591DFBD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FFB84F-73DC-4C43-AC13-67A9ADC1B225}" type="datetime1">
              <a:rPr lang="en-GB" smtClean="0"/>
              <a:pPr/>
              <a:t>11/09/2020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94366E4-48A8-C248-8403-C00951EFC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CEEB4CF7-D339-7A46-8B33-C97F7A447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16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1F11F1-9EFF-7144-9125-3139B4E1C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576000"/>
            <a:ext cx="3311999" cy="15840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C57E45-EC2E-6A48-999E-8DBA374C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999" y="1260000"/>
            <a:ext cx="7200001" cy="48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9B9F23F-F468-1142-A98D-597B3EBFA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99" y="2340000"/>
            <a:ext cx="3312000" cy="3816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92037A2-B8BC-4D46-AA82-267CC5E77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AC278-FEFB-4949-87C8-2F7B048D5B30}" type="datetime1">
              <a:rPr lang="en-GB" smtClean="0"/>
              <a:t>11/09/2020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71E40FC-CC75-5C49-B153-710113617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6C0EBE3-CD47-DA41-8665-99A541C1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42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2539A8-FECC-1549-9FD2-BB436200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90CBC2C-B15B-964F-ACEE-BEB2DAF79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A2DF1-82CB-3949-8DC2-ECE30178A186}" type="datetime1">
              <a:rPr lang="en-GB" smtClean="0"/>
              <a:t>11/09/2020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3B40B73-B3DD-3E49-89F6-7D6344C26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B802C64-D1FE-5E4F-84AE-101D7BACA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0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cast">
    <p:bg>
      <p:bgPr>
        <a:solidFill>
          <a:srgbClr val="FF4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6FFE9E8-50C7-8249-8A2A-C78D5187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1E56A25-91D5-724D-A11F-39696A1993AD}"/>
              </a:ext>
            </a:extLst>
          </p:cNvPr>
          <p:cNvSpPr txBox="1"/>
          <p:nvPr userDrawn="1"/>
        </p:nvSpPr>
        <p:spPr>
          <a:xfrm>
            <a:off x="648000" y="2625003"/>
            <a:ext cx="6816803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4800" b="0" i="0" u="none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Screencast Placeholder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7F77107-76F4-9144-A972-88C0AFF26277}"/>
              </a:ext>
            </a:extLst>
          </p:cNvPr>
          <p:cNvSpPr txBox="1"/>
          <p:nvPr userDrawn="1"/>
        </p:nvSpPr>
        <p:spPr>
          <a:xfrm>
            <a:off x="648000" y="3600000"/>
            <a:ext cx="10080000" cy="9935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l" defTabSz="914400" rtl="0" eaLnBrk="1" latinLnBrk="0" hangingPunct="1">
              <a:lnSpc>
                <a:spcPct val="140000"/>
              </a:lnSpc>
              <a:spcBef>
                <a:spcPts val="800"/>
              </a:spcBef>
              <a:buFont typeface="Arial" panose="020B0604020202020204" pitchFamily="34" charset="0"/>
              <a:buNone/>
            </a:pPr>
            <a:r>
              <a:rPr lang="en-US" sz="2200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You should delete this slide before recording, otherwise it will skew your slide numbers.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="" xmlns:a16="http://schemas.microsoft.com/office/drawing/2014/main" id="{A0C97EFC-6E59-C249-9F99-21A17B278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88000" y="6336000"/>
            <a:ext cx="2160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D3AC278-FEFB-4949-87C8-2F7B048D5B30}" type="datetime1">
              <a:rPr lang="en-GB" smtClean="0"/>
              <a:pPr/>
              <a:t>11/09/2020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="" xmlns:a16="http://schemas.microsoft.com/office/drawing/2014/main" id="{6C396A9A-B7C9-0C46-97D1-1DB9C8C8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6336000"/>
            <a:ext cx="6480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50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="" xmlns:a16="http://schemas.microsoft.com/office/drawing/2014/main" id="{6AE425C8-279E-D14C-A350-756694D4E5A6}"/>
              </a:ext>
            </a:extLst>
          </p:cNvPr>
          <p:cNvPicPr>
            <a:picLocks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V="1">
            <a:off x="7872000" y="0"/>
            <a:ext cx="4320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FCD7A0B-833F-2348-AFD5-63C91BB6B1C7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160000" y="540000"/>
            <a:ext cx="540000" cy="432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6E23A4D2-6AEA-4D4B-A196-57E4312E7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360000"/>
            <a:ext cx="10078412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49EFD75-EDA9-4D48-A65C-1E8AAC955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000" y="1404000"/>
            <a:ext cx="10800000" cy="475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8D0CCB4-FEA3-3F47-9B84-5FF4FDC992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88000" y="6336000"/>
            <a:ext cx="216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A0CEF12D-8022-E647-B033-82324AAEB22F}" type="datetime1">
              <a:rPr lang="en-GB" smtClean="0"/>
              <a:pPr/>
              <a:t>11/09/2020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525BCCB-9CF8-3C41-9007-5D7A97003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000" y="6336000"/>
            <a:ext cx="648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D0E48E0-D7D3-694B-B72B-F287A0765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11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6" r:id="rId4"/>
    <p:sldLayoutId id="2147483654" r:id="rId5"/>
    <p:sldLayoutId id="2147483660" r:id="rId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E8AB66-D8D2-4DF4-BDBF-AEC56F985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602" y="2434388"/>
            <a:ext cx="6096072" cy="891096"/>
          </a:xfrm>
        </p:spPr>
        <p:txBody>
          <a:bodyPr>
            <a:normAutofit fontScale="90000"/>
          </a:bodyPr>
          <a:lstStyle/>
          <a:p>
            <a:r>
              <a:rPr lang="en-US" dirty="0"/>
              <a:t>Mastering Blockchain</a:t>
            </a:r>
            <a:br>
              <a:rPr lang="en-US" dirty="0"/>
            </a:br>
            <a:r>
              <a:rPr lang="en-US" sz="2700" dirty="0"/>
              <a:t>Third Edition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7A91FFD-67C7-4180-AFDC-1468C12B2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602" y="3469484"/>
            <a:ext cx="5607430" cy="1655762"/>
          </a:xfrm>
        </p:spPr>
        <p:txBody>
          <a:bodyPr>
            <a:normAutofit/>
          </a:bodyPr>
          <a:lstStyle/>
          <a:p>
            <a:r>
              <a:rPr lang="en-US" dirty="0"/>
              <a:t>Chapter </a:t>
            </a:r>
            <a:r>
              <a:rPr lang="en-US" dirty="0" smtClean="0"/>
              <a:t>9, Alternative Coins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C87FC14-D109-4717-A57D-E94F100B4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906CE9F-1E24-754E-B851-B3C3A97D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1316839"/>
            <a:ext cx="3213832" cy="40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6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5C3D15-8EDE-6744-A5E5-736A1582C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0265809-DD5C-404C-9816-5912E098F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In this presentation, we considered:</a:t>
            </a:r>
          </a:p>
          <a:p>
            <a:r>
              <a:rPr lang="en-GB" dirty="0" smtClean="0"/>
              <a:t>Several </a:t>
            </a:r>
            <a:r>
              <a:rPr lang="en-GB" dirty="0"/>
              <a:t>altcoins in detail</a:t>
            </a:r>
          </a:p>
          <a:p>
            <a:r>
              <a:rPr lang="en-GB" dirty="0" smtClean="0"/>
              <a:t>Some limitations of Bitcoin that led to the development of altcoins</a:t>
            </a:r>
            <a:endParaRPr lang="en-GB" dirty="0"/>
          </a:p>
          <a:p>
            <a:r>
              <a:rPr lang="en-GB" dirty="0"/>
              <a:t>D</a:t>
            </a:r>
            <a:r>
              <a:rPr lang="en-GB" dirty="0" smtClean="0"/>
              <a:t>ifficulty adjustment algorithms </a:t>
            </a:r>
            <a:endParaRPr lang="en-GB" dirty="0"/>
          </a:p>
          <a:p>
            <a:r>
              <a:rPr lang="en-GB" dirty="0" smtClean="0"/>
              <a:t>Extended Bitcoin protocols and altcoin development parameters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8063EA2-9201-7245-996F-E201533EA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4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7F7E96-FF29-4DC7-B387-5996DACB8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EDA914D-3136-4D3D-B3B5-0EB7A98E2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Introducing altcoins</a:t>
            </a:r>
          </a:p>
          <a:p>
            <a:pPr>
              <a:lnSpc>
                <a:spcPct val="150000"/>
              </a:lnSpc>
            </a:pPr>
            <a:r>
              <a:rPr lang="en-GB" dirty="0"/>
              <a:t>Theoretical foundations</a:t>
            </a:r>
          </a:p>
          <a:p>
            <a:pPr>
              <a:lnSpc>
                <a:spcPct val="150000"/>
              </a:lnSpc>
            </a:pPr>
            <a:r>
              <a:rPr lang="en-GB" dirty="0"/>
              <a:t>Difficulty adjustment and retargeting algorithms</a:t>
            </a:r>
          </a:p>
          <a:p>
            <a:pPr>
              <a:lnSpc>
                <a:spcPct val="150000"/>
              </a:lnSpc>
            </a:pPr>
            <a:r>
              <a:rPr lang="en-GB" dirty="0"/>
              <a:t>Bitcoin limitations</a:t>
            </a:r>
          </a:p>
          <a:p>
            <a:pPr>
              <a:lnSpc>
                <a:spcPct val="150000"/>
              </a:lnSpc>
            </a:pPr>
            <a:r>
              <a:rPr lang="en-GB" dirty="0"/>
              <a:t>Extended protocols on top of Bitcoin</a:t>
            </a:r>
          </a:p>
          <a:p>
            <a:pPr>
              <a:lnSpc>
                <a:spcPct val="150000"/>
              </a:lnSpc>
            </a:pPr>
            <a:r>
              <a:rPr lang="en-GB" dirty="0"/>
              <a:t>Development of altcoins</a:t>
            </a:r>
          </a:p>
          <a:p>
            <a:pPr>
              <a:lnSpc>
                <a:spcPct val="150000"/>
              </a:lnSpc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4D340E7-101C-484E-B220-BACCA66DC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2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708A6C-A99B-2848-9713-DD28AA38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Altcoins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51C49285-3110-D148-AC99-74DCDF378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1624" y="1628800"/>
            <a:ext cx="6649364" cy="47529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7E49CFC-265F-9540-9880-0E67A1187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1C6E781-310A-7047-9A00-51909FEEC929}"/>
              </a:ext>
            </a:extLst>
          </p:cNvPr>
          <p:cNvSpPr/>
          <p:nvPr/>
        </p:nvSpPr>
        <p:spPr>
          <a:xfrm>
            <a:off x="802966" y="1218684"/>
            <a:ext cx="9768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‘Altcoins’ is a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term used to describe coins other than the original electronic cash bitcoin.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9A69CFE-0F4C-794B-BE41-3714919586E5}"/>
              </a:ext>
            </a:extLst>
          </p:cNvPr>
          <p:cNvSpPr/>
          <p:nvPr/>
        </p:nvSpPr>
        <p:spPr>
          <a:xfrm>
            <a:off x="1775520" y="6237893"/>
            <a:ext cx="87959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itcoin </a:t>
            </a:r>
            <a:r>
              <a:rPr lang="en-US" dirty="0"/>
              <a:t>and some other top currencies by market </a:t>
            </a:r>
            <a:r>
              <a:rPr lang="en-US" dirty="0" smtClean="0"/>
              <a:t>cap. Figures based on mid-2020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7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EA1CCD-1D51-4540-BC8A-6A8DFAD7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power consumption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0A91320-8A3F-6445-B42B-353CF104E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404000"/>
            <a:ext cx="3889336" cy="4752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Bitcoin’s </a:t>
            </a:r>
            <a:r>
              <a:rPr lang="en-GB" dirty="0" smtClean="0">
                <a:latin typeface="Helvetica" pitchFamily="2" charset="0"/>
              </a:rPr>
              <a:t>Proof </a:t>
            </a:r>
            <a:r>
              <a:rPr lang="en-GB" dirty="0">
                <a:latin typeface="Helvetica" pitchFamily="2" charset="0"/>
              </a:rPr>
              <a:t>of Work (</a:t>
            </a:r>
            <a:r>
              <a:rPr lang="en-GB" dirty="0" err="1">
                <a:latin typeface="Helvetica" pitchFamily="2" charset="0"/>
              </a:rPr>
              <a:t>PoW</a:t>
            </a:r>
            <a:r>
              <a:rPr lang="en-GB" dirty="0">
                <a:latin typeface="Helvetica" pitchFamily="2" charset="0"/>
              </a:rPr>
              <a:t>) </a:t>
            </a:r>
            <a:r>
              <a:rPr lang="en-US" dirty="0" smtClean="0"/>
              <a:t>consensus mechanism has several drawbacks, particularly extremely </a:t>
            </a:r>
            <a:r>
              <a:rPr lang="en-US" dirty="0"/>
              <a:t>high energy </a:t>
            </a:r>
            <a:r>
              <a:rPr lang="en-US" dirty="0" smtClean="0"/>
              <a:t>requirements.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This is the main </a:t>
            </a:r>
            <a:r>
              <a:rPr lang="en-US" dirty="0"/>
              <a:t>reason </a:t>
            </a:r>
            <a:r>
              <a:rPr lang="en-US" dirty="0" smtClean="0"/>
              <a:t>why </a:t>
            </a:r>
            <a:r>
              <a:rPr lang="en-GB" dirty="0">
                <a:latin typeface="Helvetica" pitchFamily="2" charset="0"/>
              </a:rPr>
              <a:t>alternatives </a:t>
            </a:r>
            <a:r>
              <a:rPr lang="en-GB" dirty="0" err="1" smtClean="0">
                <a:latin typeface="Helvetica" pitchFamily="2" charset="0"/>
              </a:rPr>
              <a:t>PoW</a:t>
            </a:r>
            <a:r>
              <a:rPr lang="en-GB" dirty="0" smtClean="0">
                <a:latin typeface="Helvetica" pitchFamily="2" charset="0"/>
              </a:rPr>
              <a:t> to were proposed, </a:t>
            </a:r>
            <a:r>
              <a:rPr lang="en-GB" dirty="0">
                <a:latin typeface="Helvetica" pitchFamily="2" charset="0"/>
              </a:rPr>
              <a:t>such as </a:t>
            </a:r>
            <a:r>
              <a:rPr lang="en-GB" dirty="0" smtClean="0">
                <a:latin typeface="Helvetica" pitchFamily="2" charset="0"/>
              </a:rPr>
              <a:t>Proof </a:t>
            </a:r>
            <a:r>
              <a:rPr lang="en-GB" dirty="0">
                <a:latin typeface="Helvetica" pitchFamily="2" charset="0"/>
              </a:rPr>
              <a:t>of S</a:t>
            </a:r>
            <a:r>
              <a:rPr lang="en-GB" dirty="0" smtClean="0">
                <a:latin typeface="Helvetica" pitchFamily="2" charset="0"/>
              </a:rPr>
              <a:t>take (</a:t>
            </a:r>
            <a:r>
              <a:rPr lang="en-GB" dirty="0" err="1" smtClean="0">
                <a:latin typeface="Helvetica" pitchFamily="2" charset="0"/>
              </a:rPr>
              <a:t>PoS</a:t>
            </a:r>
            <a:r>
              <a:rPr lang="en-GB" dirty="0" smtClean="0">
                <a:latin typeface="Helvetica" pitchFamily="2" charset="0"/>
              </a:rPr>
              <a:t>).</a:t>
            </a:r>
            <a:endParaRPr lang="en-GB" dirty="0"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7BF6E37-1492-B645-BB82-0BBBAF625E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96D7D71-35A7-9F4B-9048-F7B07A70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067" y="1461708"/>
            <a:ext cx="7270302" cy="4199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A89FE25F-7F3B-9D4C-9122-70A4C9A77368}"/>
              </a:ext>
            </a:extLst>
          </p:cNvPr>
          <p:cNvSpPr/>
          <p:nvPr/>
        </p:nvSpPr>
        <p:spPr>
          <a:xfrm>
            <a:off x="5951984" y="5786668"/>
            <a:ext cx="5028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imes" pitchFamily="2" charset="0"/>
              </a:rPr>
              <a:t>Energy consumption by country </a:t>
            </a:r>
            <a:r>
              <a:rPr lang="en-GB" dirty="0" smtClean="0">
                <a:latin typeface="Times" pitchFamily="2" charset="0"/>
              </a:rPr>
              <a:t>– Bitcoin </a:t>
            </a:r>
            <a:r>
              <a:rPr lang="en-GB" dirty="0">
                <a:latin typeface="Times" pitchFamily="2" charset="0"/>
              </a:rPr>
              <a:t>at No. 46.</a:t>
            </a:r>
            <a:endParaRPr lang="en-GB" dirty="0">
              <a:effectLst/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89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FA9C6A-645F-1944-B4B0-6D61CC33A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Difficulty adjustment and retargeting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9ED2391-CF05-FB4A-8C80-70C671433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err="1"/>
              <a:t>PoW</a:t>
            </a:r>
            <a:r>
              <a:rPr lang="en-GB" dirty="0"/>
              <a:t> algorithms use difficulty adjustment and retargeting algorithms, which are simple arithmetic formulas that help adjust the difficulty of solving the </a:t>
            </a:r>
            <a:r>
              <a:rPr lang="en-GB" dirty="0" err="1"/>
              <a:t>PoW</a:t>
            </a:r>
            <a:r>
              <a:rPr lang="en-GB" dirty="0"/>
              <a:t> </a:t>
            </a:r>
            <a:r>
              <a:rPr lang="en-GB" dirty="0" smtClean="0"/>
              <a:t>problem:</a:t>
            </a:r>
            <a:endParaRPr lang="en-US" dirty="0" smtClean="0"/>
          </a:p>
          <a:p>
            <a:r>
              <a:rPr lang="en-US" dirty="0" smtClean="0"/>
              <a:t>Bitcoin</a:t>
            </a:r>
            <a:endParaRPr lang="en-US" dirty="0"/>
          </a:p>
          <a:p>
            <a:pPr lvl="1"/>
            <a:r>
              <a:rPr lang="en-GB" i="1" dirty="0"/>
              <a:t>T = Time previous * time actual / 2016 * 10 min</a:t>
            </a:r>
          </a:p>
          <a:p>
            <a:r>
              <a:rPr lang="en-GB" dirty="0"/>
              <a:t>Kimoto Gravity Well</a:t>
            </a:r>
          </a:p>
          <a:p>
            <a:pPr lvl="1"/>
            <a:r>
              <a:rPr lang="en-GB" i="1" dirty="0"/>
              <a:t>KGW = 1 + (0.7084 * pow((double(</a:t>
            </a:r>
            <a:r>
              <a:rPr lang="en-GB" i="1" dirty="0" err="1"/>
              <a:t>PastBlocksMass</a:t>
            </a:r>
            <a:r>
              <a:rPr lang="en-GB" i="1" dirty="0"/>
              <a:t>)/double(144)), -1.228))</a:t>
            </a:r>
          </a:p>
          <a:p>
            <a:r>
              <a:rPr lang="en-GB" dirty="0"/>
              <a:t>Dark Gravity Wave</a:t>
            </a:r>
          </a:p>
          <a:p>
            <a:pPr lvl="1"/>
            <a:r>
              <a:rPr lang="en-GB" i="1" dirty="0"/>
              <a:t>2222222</a:t>
            </a:r>
            <a:r>
              <a:rPr lang="en-GB" i="1" dirty="0" smtClean="0"/>
              <a:t>/(((</a:t>
            </a:r>
            <a:r>
              <a:rPr lang="en-GB" i="1" dirty="0"/>
              <a:t>Difficulty+2600)/9)^2)</a:t>
            </a:r>
          </a:p>
          <a:p>
            <a:r>
              <a:rPr lang="en-GB" dirty="0"/>
              <a:t>DigiShield</a:t>
            </a:r>
          </a:p>
          <a:p>
            <a:pPr lvl="1"/>
            <a:r>
              <a:rPr lang="en-GB" i="1" dirty="0" smtClean="0"/>
              <a:t>New difficulty </a:t>
            </a:r>
            <a:r>
              <a:rPr lang="en-GB" i="1" dirty="0"/>
              <a:t>= (previous difficulty) x SQRT [ (150 seconds) / (last solve time</a:t>
            </a:r>
            <a:r>
              <a:rPr lang="en-GB" i="1" dirty="0" smtClean="0"/>
              <a:t>) ]</a:t>
            </a:r>
            <a:endParaRPr lang="en-GB" i="1" dirty="0"/>
          </a:p>
          <a:p>
            <a:r>
              <a:rPr lang="en-GB" dirty="0" smtClean="0"/>
              <a:t>MIDAS</a:t>
            </a:r>
          </a:p>
          <a:p>
            <a:pPr lvl="1"/>
            <a:r>
              <a:rPr lang="en-GB" dirty="0" smtClean="0"/>
              <a:t>A more complex </a:t>
            </a:r>
            <a:r>
              <a:rPr lang="en-GB" dirty="0"/>
              <a:t>algorithm </a:t>
            </a:r>
            <a:r>
              <a:rPr lang="en-GB" dirty="0" smtClean="0"/>
              <a:t>for difficulty adjustment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EAFD5BC-E87B-2B4F-BE92-8376C9490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79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0CD66E-F323-0B42-8995-883519E9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Bitcoin limitations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6F4245C-0AE0-1044-9BF0-9D8413E33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Privacy and anonymity</a:t>
            </a:r>
          </a:p>
          <a:p>
            <a:r>
              <a:rPr lang="en-US" dirty="0"/>
              <a:t>To address such </a:t>
            </a:r>
            <a:r>
              <a:rPr lang="en-US" dirty="0" smtClean="0"/>
              <a:t>issues, various proposals have been made:</a:t>
            </a:r>
            <a:endParaRPr lang="en-US" dirty="0"/>
          </a:p>
          <a:p>
            <a:pPr lvl="1"/>
            <a:r>
              <a:rPr lang="en-GB" dirty="0"/>
              <a:t>Mixing protocols</a:t>
            </a:r>
          </a:p>
          <a:p>
            <a:pPr lvl="1"/>
            <a:r>
              <a:rPr lang="en-GB" dirty="0"/>
              <a:t>Inherent anonymity</a:t>
            </a:r>
          </a:p>
          <a:p>
            <a:pPr lvl="1"/>
            <a:r>
              <a:rPr lang="en-GB" dirty="0" err="1"/>
              <a:t>CoinSwap</a:t>
            </a:r>
            <a:endParaRPr lang="en-GB" dirty="0"/>
          </a:p>
          <a:p>
            <a:pPr lvl="1"/>
            <a:r>
              <a:rPr lang="en-GB" dirty="0"/>
              <a:t>TumbleBit</a:t>
            </a:r>
          </a:p>
          <a:p>
            <a:pPr lvl="1"/>
            <a:r>
              <a:rPr lang="en-GB" dirty="0"/>
              <a:t>Dandelion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7FB8F66-2762-AA4D-ABA0-BF5EF7602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88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7C262B-2815-824C-93C9-F120F917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Extended protocols on top of Bitcoin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D0A6D9D-57FC-894F-96CD-CEFA486B3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Colored</a:t>
            </a:r>
            <a:r>
              <a:rPr lang="en-GB" dirty="0"/>
              <a:t> </a:t>
            </a:r>
            <a:r>
              <a:rPr lang="en-GB" dirty="0" smtClean="0"/>
              <a:t>coins: </a:t>
            </a:r>
            <a:r>
              <a:rPr lang="en-GB" dirty="0" smtClean="0"/>
              <a:t>developed </a:t>
            </a:r>
            <a:r>
              <a:rPr lang="en-GB" dirty="0"/>
              <a:t>to represent digital assets on the Bitcoin </a:t>
            </a:r>
            <a:r>
              <a:rPr lang="en-GB" dirty="0" err="1"/>
              <a:t>blockchain</a:t>
            </a:r>
            <a:r>
              <a:rPr lang="en-GB" dirty="0"/>
              <a:t>. </a:t>
            </a:r>
            <a:r>
              <a:rPr lang="en-GB" dirty="0" err="1"/>
              <a:t>Coloring</a:t>
            </a:r>
            <a:r>
              <a:rPr lang="en-GB" dirty="0"/>
              <a:t> a bitcoin refers </a:t>
            </a:r>
            <a:r>
              <a:rPr lang="en-GB" dirty="0" smtClean="0"/>
              <a:t>to </a:t>
            </a:r>
            <a:r>
              <a:rPr lang="en-GB" dirty="0"/>
              <a:t>updating it with some metadata representing a digital asset </a:t>
            </a:r>
            <a:endParaRPr lang="en-GB" dirty="0"/>
          </a:p>
          <a:p>
            <a:r>
              <a:rPr lang="en-GB" dirty="0" smtClean="0"/>
              <a:t>Counterparty: </a:t>
            </a:r>
            <a:r>
              <a:rPr lang="en-GB" dirty="0"/>
              <a:t>another service that can be used to create custom tokens that act as a cryptocurrency and can be used for various purposes, such as issuing digital assets on top of the Bitcoin </a:t>
            </a:r>
            <a:r>
              <a:rPr lang="en-GB" dirty="0" err="1" smtClean="0"/>
              <a:t>blockchain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A9D24A1-4029-674B-A86B-EEF6AC695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98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24D8E4-E33C-A44B-B4FE-154E1779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Development of altcoins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D78F0F7-531C-7A48-AAFD-6EA5E2B64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The following are some required parameters, </a:t>
            </a:r>
            <a:r>
              <a:rPr lang="en-US" dirty="0"/>
              <a:t>or parameters to be </a:t>
            </a:r>
            <a:r>
              <a:rPr lang="en-US" dirty="0" smtClean="0"/>
              <a:t>tweaked, </a:t>
            </a:r>
            <a:r>
              <a:rPr lang="en-US" dirty="0"/>
              <a:t>if forking from another code </a:t>
            </a:r>
            <a:r>
              <a:rPr lang="en-US" dirty="0" smtClean="0"/>
              <a:t>base:</a:t>
            </a:r>
            <a:endParaRPr lang="en-US" dirty="0"/>
          </a:p>
          <a:p>
            <a:r>
              <a:rPr lang="en-GB" dirty="0"/>
              <a:t>Consensus algorithms</a:t>
            </a:r>
          </a:p>
          <a:p>
            <a:r>
              <a:rPr lang="en-GB" dirty="0"/>
              <a:t>Difficulty adjustment algorithms</a:t>
            </a:r>
          </a:p>
          <a:p>
            <a:r>
              <a:rPr lang="en-GB" dirty="0"/>
              <a:t>Inter-block time</a:t>
            </a:r>
          </a:p>
          <a:p>
            <a:r>
              <a:rPr lang="en-GB" dirty="0"/>
              <a:t>Block rewards</a:t>
            </a:r>
          </a:p>
          <a:p>
            <a:r>
              <a:rPr lang="en-GB" dirty="0"/>
              <a:t>Reward halving rate</a:t>
            </a:r>
          </a:p>
          <a:p>
            <a:r>
              <a:rPr lang="en-GB" dirty="0"/>
              <a:t>Block size and transaction size</a:t>
            </a:r>
          </a:p>
          <a:p>
            <a:r>
              <a:rPr lang="en-GB" dirty="0"/>
              <a:t>Interest rate</a:t>
            </a:r>
          </a:p>
          <a:p>
            <a:r>
              <a:rPr lang="en-GB" dirty="0"/>
              <a:t>Coinage</a:t>
            </a:r>
          </a:p>
          <a:p>
            <a:r>
              <a:rPr lang="en-GB" dirty="0"/>
              <a:t>Total supply of coins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18DB4D3-1782-1140-BA01-147D616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01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D54035-038E-CB43-99AC-3E47BBAC1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5692BFF-CCA8-6B4D-8D63-90C2DDB6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what parameters were changed </a:t>
            </a:r>
            <a:r>
              <a:rPr lang="en-US" dirty="0" smtClean="0"/>
              <a:t>in order to </a:t>
            </a:r>
            <a:r>
              <a:rPr lang="en-US" dirty="0"/>
              <a:t>create </a:t>
            </a:r>
            <a:r>
              <a:rPr lang="en-US" dirty="0" smtClean="0"/>
              <a:t>the </a:t>
            </a:r>
            <a:r>
              <a:rPr lang="en-US" dirty="0" err="1" smtClean="0"/>
              <a:t>Litecoin</a:t>
            </a:r>
            <a:r>
              <a:rPr lang="en-US" dirty="0" smtClean="0"/>
              <a:t> </a:t>
            </a:r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 smtClean="0"/>
              <a:t>from </a:t>
            </a:r>
            <a:r>
              <a:rPr lang="en-US" dirty="0"/>
              <a:t>Bitcoin.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F3F3955-0791-8443-A1BE-18BE8FDDD3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49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ckt Trai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416</Words>
  <Application>Microsoft Office PowerPoint</Application>
  <PresentationFormat>Widescreen</PresentationFormat>
  <Paragraphs>68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Helvetica</vt:lpstr>
      <vt:lpstr>Open Sans</vt:lpstr>
      <vt:lpstr>Times</vt:lpstr>
      <vt:lpstr>Packt Training</vt:lpstr>
      <vt:lpstr>Mastering Blockchain Third Edition</vt:lpstr>
      <vt:lpstr>Outline</vt:lpstr>
      <vt:lpstr>Altcoins</vt:lpstr>
      <vt:lpstr>Bitcoin power consumption</vt:lpstr>
      <vt:lpstr>Difficulty adjustment and retargeting algorithms</vt:lpstr>
      <vt:lpstr>Bitcoin limitations</vt:lpstr>
      <vt:lpstr>Extended protocols on top of Bitcoin</vt:lpstr>
      <vt:lpstr>Development of altcoins</vt:lpstr>
      <vt:lpstr>Exercise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Edward Doxey</cp:lastModifiedBy>
  <cp:revision>57</cp:revision>
  <cp:lastPrinted>2018-06-05T12:50:25Z</cp:lastPrinted>
  <dcterms:created xsi:type="dcterms:W3CDTF">2018-06-05T09:17:37Z</dcterms:created>
  <dcterms:modified xsi:type="dcterms:W3CDTF">2020-09-11T09:42:49Z</dcterms:modified>
</cp:coreProperties>
</file>